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49E0C8-13FB-4D56-ACD2-3B422F86B155}">
  <a:tblStyle styleId="{3C49E0C8-13FB-4D56-ACD2-3B422F86B1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jpg>
</file>

<file path=ppt/media/image45.png>
</file>

<file path=ppt/media/image46.png>
</file>

<file path=ppt/media/image47.jpg>
</file>

<file path=ppt/media/image48.png>
</file>

<file path=ppt/media/image49.jpg>
</file>

<file path=ppt/media/image5.jpg>
</file>

<file path=ppt/media/image50.png>
</file>

<file path=ppt/media/image51.jpg>
</file>

<file path=ppt/media/image52.jpg>
</file>

<file path=ppt/media/image53.png>
</file>

<file path=ppt/media/image54.png>
</file>

<file path=ppt/media/image55.png>
</file>

<file path=ppt/media/image56.png>
</file>

<file path=ppt/media/image57.jpg>
</file>

<file path=ppt/media/image58.png>
</file>

<file path=ppt/media/image59.png>
</file>

<file path=ppt/media/image60.png>
</file>

<file path=ppt/media/image61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f12fcbd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f12fcbd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6f12fcbd1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6f12fcbd1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6f12fcbd1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6f12fcbd1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6f12fcbd1d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6f12fcbd1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6f12fcbd1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6f12fcbd1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03b6ebd9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03b6ebd9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f12fcbd1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6f12fcbd1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f12fcbd1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6f12fcbd1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703b6ebd9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703b6ebd9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705f090317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705f090317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70fbf56c4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70fbf56c4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6f12fcbd1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6f12fcbd1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703b6ebd9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703b6ebd9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1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image" Target="../media/image4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58.png"/><Relationship Id="rId10" Type="http://schemas.openxmlformats.org/officeDocument/2006/relationships/image" Target="../media/image53.png"/><Relationship Id="rId13" Type="http://schemas.openxmlformats.org/officeDocument/2006/relationships/image" Target="../media/image55.png"/><Relationship Id="rId1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0.png"/><Relationship Id="rId4" Type="http://schemas.openxmlformats.org/officeDocument/2006/relationships/image" Target="../media/image47.jpg"/><Relationship Id="rId9" Type="http://schemas.openxmlformats.org/officeDocument/2006/relationships/image" Target="../media/image49.jpg"/><Relationship Id="rId5" Type="http://schemas.openxmlformats.org/officeDocument/2006/relationships/image" Target="../media/image44.jpg"/><Relationship Id="rId6" Type="http://schemas.openxmlformats.org/officeDocument/2006/relationships/image" Target="../media/image48.png"/><Relationship Id="rId7" Type="http://schemas.openxmlformats.org/officeDocument/2006/relationships/image" Target="../media/image46.png"/><Relationship Id="rId8" Type="http://schemas.openxmlformats.org/officeDocument/2006/relationships/image" Target="../media/image5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10" Type="http://schemas.openxmlformats.org/officeDocument/2006/relationships/image" Target="../media/image7.png"/><Relationship Id="rId9" Type="http://schemas.openxmlformats.org/officeDocument/2006/relationships/image" Target="../media/image14.png"/><Relationship Id="rId5" Type="http://schemas.openxmlformats.org/officeDocument/2006/relationships/image" Target="../media/image5.jpg"/><Relationship Id="rId6" Type="http://schemas.openxmlformats.org/officeDocument/2006/relationships/image" Target="../media/image13.png"/><Relationship Id="rId7" Type="http://schemas.openxmlformats.org/officeDocument/2006/relationships/image" Target="../media/image9.jp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17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42.jpg"/><Relationship Id="rId10" Type="http://schemas.openxmlformats.org/officeDocument/2006/relationships/image" Target="../media/image51.jpg"/><Relationship Id="rId13" Type="http://schemas.openxmlformats.org/officeDocument/2006/relationships/image" Target="../media/image13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9" Type="http://schemas.openxmlformats.org/officeDocument/2006/relationships/image" Target="../media/image19.png"/><Relationship Id="rId14" Type="http://schemas.openxmlformats.org/officeDocument/2006/relationships/image" Target="../media/image29.png"/><Relationship Id="rId5" Type="http://schemas.openxmlformats.org/officeDocument/2006/relationships/image" Target="../media/image2.jpg"/><Relationship Id="rId6" Type="http://schemas.openxmlformats.org/officeDocument/2006/relationships/image" Target="../media/image57.jpg"/><Relationship Id="rId7" Type="http://schemas.openxmlformats.org/officeDocument/2006/relationships/image" Target="../media/image34.png"/><Relationship Id="rId8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35.png"/><Relationship Id="rId10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1.png"/><Relationship Id="rId5" Type="http://schemas.openxmlformats.org/officeDocument/2006/relationships/image" Target="../media/image33.png"/><Relationship Id="rId6" Type="http://schemas.openxmlformats.org/officeDocument/2006/relationships/image" Target="../media/image28.png"/><Relationship Id="rId7" Type="http://schemas.openxmlformats.org/officeDocument/2006/relationships/image" Target="../media/image18.png"/><Relationship Id="rId8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4.png"/><Relationship Id="rId4" Type="http://schemas.openxmlformats.org/officeDocument/2006/relationships/image" Target="../media/image23.png"/><Relationship Id="rId5" Type="http://schemas.openxmlformats.org/officeDocument/2006/relationships/image" Target="../media/image22.jpg"/><Relationship Id="rId6" Type="http://schemas.openxmlformats.org/officeDocument/2006/relationships/image" Target="../media/image25.jpg"/><Relationship Id="rId7" Type="http://schemas.openxmlformats.org/officeDocument/2006/relationships/image" Target="../media/image40.png"/><Relationship Id="rId8" Type="http://schemas.openxmlformats.org/officeDocument/2006/relationships/image" Target="../media/image4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4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png"/><Relationship Id="rId4" Type="http://schemas.openxmlformats.org/officeDocument/2006/relationships/image" Target="../media/image27.png"/><Relationship Id="rId5" Type="http://schemas.openxmlformats.org/officeDocument/2006/relationships/image" Target="../media/image36.jpg"/><Relationship Id="rId6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52925" y="977600"/>
            <a:ext cx="8299500" cy="10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000">
                <a:solidFill>
                  <a:schemeClr val="dk1"/>
                </a:solidFill>
              </a:rPr>
              <a:t>Transformer-based Satellite Image and Segmentation Generation for Ground-to-Aerial Image Matching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871500" y="3363600"/>
            <a:ext cx="18810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Alessia De Vecchis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Andrea Lattaro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Federico Miscione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920825" y="2263475"/>
            <a:ext cx="35025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</a:rPr>
              <a:t>Computer Vision 2024-2025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2" title="corrected_sample_1.png"/>
          <p:cNvPicPr preferRelativeResize="0"/>
          <p:nvPr/>
        </p:nvPicPr>
        <p:blipFill rotWithShape="1">
          <a:blip r:embed="rId3">
            <a:alphaModFix/>
          </a:blip>
          <a:srcRect b="2664" l="0" r="0" t="9693"/>
          <a:stretch/>
        </p:blipFill>
        <p:spPr>
          <a:xfrm>
            <a:off x="160350" y="1183328"/>
            <a:ext cx="5509448" cy="900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2" title="corrected_sample_2.png"/>
          <p:cNvPicPr preferRelativeResize="0"/>
          <p:nvPr/>
        </p:nvPicPr>
        <p:blipFill rotWithShape="1">
          <a:blip r:embed="rId4">
            <a:alphaModFix/>
          </a:blip>
          <a:srcRect b="0" l="0" r="0" t="9698"/>
          <a:stretch/>
        </p:blipFill>
        <p:spPr>
          <a:xfrm>
            <a:off x="160350" y="2111324"/>
            <a:ext cx="5509448" cy="927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2" title="corrected_sample_3.png"/>
          <p:cNvPicPr preferRelativeResize="0"/>
          <p:nvPr/>
        </p:nvPicPr>
        <p:blipFill rotWithShape="1">
          <a:blip r:embed="rId5">
            <a:alphaModFix/>
          </a:blip>
          <a:srcRect b="2664" l="0" r="0" t="9701"/>
          <a:stretch/>
        </p:blipFill>
        <p:spPr>
          <a:xfrm>
            <a:off x="160350" y="3039321"/>
            <a:ext cx="5509448" cy="90055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2"/>
          <p:cNvSpPr/>
          <p:nvPr/>
        </p:nvSpPr>
        <p:spPr>
          <a:xfrm>
            <a:off x="1115634" y="2122549"/>
            <a:ext cx="861300" cy="8781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2"/>
          <p:cNvSpPr/>
          <p:nvPr/>
        </p:nvSpPr>
        <p:spPr>
          <a:xfrm>
            <a:off x="4776111" y="1194552"/>
            <a:ext cx="861300" cy="8781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1112559" y="3050545"/>
            <a:ext cx="867600" cy="8781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2"/>
          <p:cNvSpPr txBox="1"/>
          <p:nvPr/>
        </p:nvSpPr>
        <p:spPr>
          <a:xfrm>
            <a:off x="171450" y="884075"/>
            <a:ext cx="8775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1"/>
                </a:solidFill>
              </a:rPr>
              <a:t>Grounds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1105904" y="909924"/>
            <a:ext cx="8613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Top 1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1" name="Google Shape;321;p22"/>
          <p:cNvSpPr txBox="1"/>
          <p:nvPr/>
        </p:nvSpPr>
        <p:spPr>
          <a:xfrm>
            <a:off x="2024149" y="909923"/>
            <a:ext cx="8613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Top 2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942395" y="909924"/>
            <a:ext cx="867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Top 3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3863648" y="899507"/>
            <a:ext cx="867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Top 4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4" name="Google Shape;324;p22"/>
          <p:cNvSpPr txBox="1"/>
          <p:nvPr/>
        </p:nvSpPr>
        <p:spPr>
          <a:xfrm>
            <a:off x="4784903" y="899494"/>
            <a:ext cx="852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Top 5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325" name="Google Shape;325;p22" title="Punti guadagnati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9800" y="1184270"/>
            <a:ext cx="3494949" cy="3055793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2"/>
          <p:cNvSpPr txBox="1"/>
          <p:nvPr>
            <p:ph type="title"/>
          </p:nvPr>
        </p:nvSpPr>
        <p:spPr>
          <a:xfrm>
            <a:off x="0" y="0"/>
            <a:ext cx="9144000" cy="7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500">
                <a:solidFill>
                  <a:schemeClr val="accent1"/>
                </a:solidFill>
              </a:rPr>
              <a:t>Results</a:t>
            </a:r>
            <a:endParaRPr b="1" sz="2500">
              <a:solidFill>
                <a:schemeClr val="accent1"/>
              </a:solidFill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2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2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2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2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2"/>
          <p:cNvSpPr txBox="1"/>
          <p:nvPr>
            <p:ph idx="12" type="sldNum"/>
          </p:nvPr>
        </p:nvSpPr>
        <p:spPr>
          <a:xfrm>
            <a:off x="7813200" y="4739425"/>
            <a:ext cx="13305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3"/>
          <p:cNvSpPr txBox="1"/>
          <p:nvPr>
            <p:ph type="title"/>
          </p:nvPr>
        </p:nvSpPr>
        <p:spPr>
          <a:xfrm>
            <a:off x="0" y="0"/>
            <a:ext cx="9144000" cy="76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500">
                <a:solidFill>
                  <a:schemeClr val="accent1"/>
                </a:solidFill>
              </a:rPr>
              <a:t>Results</a:t>
            </a:r>
            <a:endParaRPr b="1" sz="2500">
              <a:solidFill>
                <a:schemeClr val="accent1"/>
              </a:solidFill>
            </a:endParaRPr>
          </a:p>
        </p:txBody>
      </p:sp>
      <p:graphicFrame>
        <p:nvGraphicFramePr>
          <p:cNvPr id="338" name="Google Shape;338;p23"/>
          <p:cNvGraphicFramePr/>
          <p:nvPr/>
        </p:nvGraphicFramePr>
        <p:xfrm>
          <a:off x="311700" y="136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{3C49E0C8-13FB-4D56-ACD2-3B422F86B155}</a:tableStyleId>
              </a:tblPr>
              <a:tblGrid>
                <a:gridCol w="2110600"/>
                <a:gridCol w="2110600"/>
                <a:gridCol w="2110600"/>
                <a:gridCol w="2110600"/>
              </a:tblGrid>
              <a:tr h="35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Recall 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Recall 5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Recall 10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/>
                        <a:t>Regmi et al.</a:t>
                      </a:r>
                      <a:endParaRPr sz="12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48.75 %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-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81.27 %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/>
                        <a:t>SAN</a:t>
                      </a:r>
                      <a:endParaRPr sz="12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77,07 %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92,14 %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95,62 %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/>
                        <a:t>SAN-QUAD</a:t>
                      </a:r>
                      <a:endParaRPr sz="12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82,85 %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94,81 %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96,52 %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/>
                        <a:t>GeolocalizationNet (ours)</a:t>
                      </a:r>
                      <a:endParaRPr sz="1200"/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28.67 %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58.39 %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/>
                        <a:t>70.50 %</a:t>
                      </a:r>
                      <a:endParaRPr b="1" sz="1100"/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9" name="Google Shape;339;p23"/>
          <p:cNvSpPr txBox="1"/>
          <p:nvPr/>
        </p:nvSpPr>
        <p:spPr>
          <a:xfrm>
            <a:off x="311900" y="842725"/>
            <a:ext cx="84423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</a:rPr>
              <a:t>A </a:t>
            </a:r>
            <a:r>
              <a:rPr lang="it" sz="1500">
                <a:solidFill>
                  <a:schemeClr val="dk1"/>
                </a:solidFill>
              </a:rPr>
              <a:t>comparison</a:t>
            </a:r>
            <a:r>
              <a:rPr lang="it" sz="1500">
                <a:solidFill>
                  <a:schemeClr val="dk1"/>
                </a:solidFill>
              </a:rPr>
              <a:t> of our model performance with the presented architectures in the papers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40" name="Google Shape;340;p23"/>
          <p:cNvSpPr txBox="1"/>
          <p:nvPr/>
        </p:nvSpPr>
        <p:spPr>
          <a:xfrm>
            <a:off x="1617675" y="1844200"/>
            <a:ext cx="314700" cy="1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</a:rPr>
              <a:t>1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341" name="Google Shape;341;p23"/>
          <p:cNvSpPr txBox="1"/>
          <p:nvPr/>
        </p:nvSpPr>
        <p:spPr>
          <a:xfrm>
            <a:off x="1424500" y="2207938"/>
            <a:ext cx="314700" cy="1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</a:rPr>
              <a:t>2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342" name="Google Shape;342;p23"/>
          <p:cNvSpPr txBox="1"/>
          <p:nvPr/>
        </p:nvSpPr>
        <p:spPr>
          <a:xfrm>
            <a:off x="1662925" y="2557975"/>
            <a:ext cx="314700" cy="1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</a:rPr>
              <a:t>3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343" name="Google Shape;343;p23"/>
          <p:cNvSpPr txBox="1"/>
          <p:nvPr/>
        </p:nvSpPr>
        <p:spPr>
          <a:xfrm>
            <a:off x="311750" y="3262350"/>
            <a:ext cx="84423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</a:rPr>
              <a:t>References: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it" sz="900">
                <a:solidFill>
                  <a:schemeClr val="dk1"/>
                </a:solidFill>
              </a:rPr>
              <a:t>Regmi, K., &amp; Shah, M. (2019). Bridging the Domain Gap for Ground-to-Aerial Image Matching. arXiv.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it" sz="900">
                <a:solidFill>
                  <a:schemeClr val="dk1"/>
                </a:solidFill>
              </a:rPr>
              <a:t>F. Pro, N. Dionelis, L. Maiano, B. L. Saux and I. Amerini, ”A Semantic Segmentation-Guided Approach for Ground-to-Aerial Image Matching,” IGARSS 2024 - Athens, Greece, 2024, pp. 2630-2635.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it" sz="900">
                <a:solidFill>
                  <a:schemeClr val="dk1"/>
                </a:solidFill>
              </a:rPr>
              <a:t>Mule, E., Pannacci, M., Goudarzi, A., Pro, F., Papa, L., Maiano, L., and Amerini, I. (2025). Enhancing Ground-to-Aerial Image Matching for Visual Misinformation Detection Using Semantic Segmentation. In Proceedings of the Winter Conference on Applications of Computer Vision (WACV) Workshops (pp. 795-803).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344" name="Google Shape;344;p23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3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3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3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3"/>
          <p:cNvSpPr txBox="1"/>
          <p:nvPr>
            <p:ph idx="12" type="sldNum"/>
          </p:nvPr>
        </p:nvSpPr>
        <p:spPr>
          <a:xfrm>
            <a:off x="7813200" y="4739425"/>
            <a:ext cx="13308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4"/>
          <p:cNvSpPr txBox="1"/>
          <p:nvPr>
            <p:ph type="title"/>
          </p:nvPr>
        </p:nvSpPr>
        <p:spPr>
          <a:xfrm>
            <a:off x="-100" y="-17525"/>
            <a:ext cx="914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2500">
                <a:solidFill>
                  <a:schemeClr val="accent1"/>
                </a:solidFill>
              </a:rPr>
              <a:t>Conclusion</a:t>
            </a:r>
            <a:endParaRPr b="1" sz="2500">
              <a:solidFill>
                <a:schemeClr val="accent1"/>
              </a:solidFill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83225" y="562375"/>
            <a:ext cx="4009500" cy="3957000"/>
          </a:xfrm>
          <a:prstGeom prst="roundRect">
            <a:avLst>
              <a:gd fmla="val 9209" name="adj"/>
            </a:avLst>
          </a:prstGeom>
          <a:solidFill>
            <a:schemeClr val="lt2"/>
          </a:solidFill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/>
              <a:t>Future works</a:t>
            </a:r>
            <a:endParaRPr/>
          </a:p>
        </p:txBody>
      </p:sp>
      <p:sp>
        <p:nvSpPr>
          <p:cNvPr id="356" name="Google Shape;356;p24"/>
          <p:cNvSpPr/>
          <p:nvPr/>
        </p:nvSpPr>
        <p:spPr>
          <a:xfrm>
            <a:off x="4155075" y="555175"/>
            <a:ext cx="4905600" cy="3957000"/>
          </a:xfrm>
          <a:prstGeom prst="roundRect">
            <a:avLst>
              <a:gd fmla="val 9047" name="adj"/>
            </a:avLst>
          </a:prstGeom>
          <a:solidFill>
            <a:schemeClr val="lt2"/>
          </a:solidFill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4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4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4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4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4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4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363" name="Google Shape;363;p24" title="0000106_generat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477" y="860000"/>
            <a:ext cx="668248" cy="6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4" title="0000507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1175" y="860000"/>
            <a:ext cx="3675201" cy="6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4" title="0006981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1175" y="1797575"/>
            <a:ext cx="3675238" cy="6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4" title="0006981_generate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4475" y="1791825"/>
            <a:ext cx="668250" cy="6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4" title="0003548_generated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44475" y="2735150"/>
            <a:ext cx="668250" cy="6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4" title="0003548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61175" y="2735150"/>
            <a:ext cx="3675250" cy="66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4"/>
          <p:cNvSpPr txBox="1"/>
          <p:nvPr/>
        </p:nvSpPr>
        <p:spPr>
          <a:xfrm>
            <a:off x="3769475" y="515750"/>
            <a:ext cx="26328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Precision agriculture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370" name="Google Shape;370;p24"/>
          <p:cNvSpPr txBox="1"/>
          <p:nvPr/>
        </p:nvSpPr>
        <p:spPr>
          <a:xfrm>
            <a:off x="3722875" y="1470700"/>
            <a:ext cx="2414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Disaster events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371" name="Google Shape;371;p24"/>
          <p:cNvSpPr txBox="1"/>
          <p:nvPr/>
        </p:nvSpPr>
        <p:spPr>
          <a:xfrm>
            <a:off x="3722869" y="3337112"/>
            <a:ext cx="32229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Defence and security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372" name="Google Shape;372;p24"/>
          <p:cNvSpPr txBox="1"/>
          <p:nvPr/>
        </p:nvSpPr>
        <p:spPr>
          <a:xfrm>
            <a:off x="3722875" y="2397300"/>
            <a:ext cx="34440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Environment</a:t>
            </a:r>
            <a:r>
              <a:rPr b="1" lang="it">
                <a:solidFill>
                  <a:schemeClr val="dk1"/>
                </a:solidFill>
              </a:rPr>
              <a:t> monitoring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73" name="Google Shape;373;p24" title="0000928.jp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73750" y="3662275"/>
            <a:ext cx="3662625" cy="6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4" title="0000928_generated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44475" y="3659425"/>
            <a:ext cx="668250" cy="66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4"/>
          <p:cNvSpPr txBox="1"/>
          <p:nvPr/>
        </p:nvSpPr>
        <p:spPr>
          <a:xfrm>
            <a:off x="-69175" y="1131500"/>
            <a:ext cx="3662700" cy="39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it">
                <a:solidFill>
                  <a:schemeClr val="dk1"/>
                </a:solidFill>
              </a:rPr>
              <a:t>Integrating more data sources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it">
                <a:solidFill>
                  <a:schemeClr val="dk1"/>
                </a:solidFill>
              </a:rPr>
              <a:t>3d model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it">
                <a:solidFill>
                  <a:schemeClr val="dk1"/>
                </a:solidFill>
              </a:rPr>
              <a:t>more angle views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it">
                <a:solidFill>
                  <a:schemeClr val="dk1"/>
                </a:solidFill>
              </a:rPr>
              <a:t>Complete version dataset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it">
                <a:solidFill>
                  <a:schemeClr val="dk1"/>
                </a:solidFill>
              </a:rPr>
              <a:t>more items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it">
                <a:solidFill>
                  <a:schemeClr val="dk1"/>
                </a:solidFill>
              </a:rPr>
              <a:t>more quality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376" name="Google Shape;376;p24" title="3d_palazzi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09675" y="911275"/>
            <a:ext cx="2077601" cy="20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4" title="Screenshot 2025-07-21 215501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135500" y="2745075"/>
            <a:ext cx="1843148" cy="6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4" title="Screenshot 2025-07-21 215706.png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07351" y="2745088"/>
            <a:ext cx="1831639" cy="6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"/>
          <p:cNvSpPr txBox="1"/>
          <p:nvPr>
            <p:ph type="title"/>
          </p:nvPr>
        </p:nvSpPr>
        <p:spPr>
          <a:xfrm>
            <a:off x="-50" y="0"/>
            <a:ext cx="9144000" cy="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500">
                <a:solidFill>
                  <a:schemeClr val="accent1"/>
                </a:solidFill>
              </a:rPr>
              <a:t>References</a:t>
            </a:r>
            <a:endParaRPr b="1" sz="2500">
              <a:solidFill>
                <a:schemeClr val="accent1"/>
              </a:solidFill>
            </a:endParaRPr>
          </a:p>
        </p:txBody>
      </p:sp>
      <p:sp>
        <p:nvSpPr>
          <p:cNvPr id="384" name="Google Shape;384;p25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5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5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5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5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5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90" name="Google Shape;390;p25"/>
          <p:cNvSpPr txBox="1"/>
          <p:nvPr/>
        </p:nvSpPr>
        <p:spPr>
          <a:xfrm>
            <a:off x="311700" y="1017725"/>
            <a:ext cx="84423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Regmi, K., &amp; Shah, M. (2019). Bridging the Domain Gap for Ground-to-Aerial Image Matching. arXiv.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F. Pro, N. Dionelis, L. Maiano, B. L. Saux and I. Amerini, ”A Semantic Segmentation-Guided Approach for Ground-to-Aerial Image Matching,” IGARSS 2024 - Athens, Greece, 2024, pp. 2630-2635.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Mule, E., Pannacci, M., Goudarzi, A., Pro, F., Papa, L., Maiano, L., and Amerini, I. (2025). Enhancing Ground-to-Aerial Image Matching for Visual Misinformation Detection Using Semantic Segmentation. In Proceedings of the Winter Conference on Applications of Computer Vision (WACV) Workshops (pp. 795-803).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64050" y="666450"/>
            <a:ext cx="3672900" cy="403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0" y="2425"/>
            <a:ext cx="91440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CVUSA Dataset</a:t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164025" y="655700"/>
            <a:ext cx="36729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1"/>
                </a:solidFill>
              </a:rPr>
              <a:t>CVUSA subset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2233425" y="1180175"/>
            <a:ext cx="1449600" cy="58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Ground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2233425" y="1853581"/>
            <a:ext cx="1449600" cy="58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Aerial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2233425" y="2526987"/>
            <a:ext cx="1449600" cy="58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Depth map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2248473" y="3200394"/>
            <a:ext cx="1449600" cy="58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Segmentation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2248473" y="3873800"/>
            <a:ext cx="1449600" cy="58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Sift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902413" y="2451075"/>
            <a:ext cx="1407300" cy="34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375251" y="666450"/>
            <a:ext cx="3599700" cy="403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5375275" y="661550"/>
            <a:ext cx="35997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1"/>
                </a:solidFill>
              </a:rPr>
              <a:t>New Dataset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5475175" y="1143650"/>
            <a:ext cx="1434600" cy="5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Ground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5475175" y="1811162"/>
            <a:ext cx="1434600" cy="5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Aerial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5475175" y="2478675"/>
            <a:ext cx="1434600" cy="5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Depth map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5490069" y="3146187"/>
            <a:ext cx="1434600" cy="5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4C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New</a:t>
            </a:r>
            <a:r>
              <a:rPr lang="it">
                <a:solidFill>
                  <a:schemeClr val="dk1"/>
                </a:solidFill>
              </a:rPr>
              <a:t> Segmented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5490069" y="3813699"/>
            <a:ext cx="1434600" cy="5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Sift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4" title="000002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50" y="1186325"/>
            <a:ext cx="193117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 title="000002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0025" y="1143650"/>
            <a:ext cx="1825424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 title="input00000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1775" y="1824850"/>
            <a:ext cx="61920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 title="input00000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6250" y="1778088"/>
            <a:ext cx="61920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 title="000002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3755" y="2459025"/>
            <a:ext cx="1148514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title="input000002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1775" y="2509874"/>
            <a:ext cx="61920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 title="input000002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86250" y="2459024"/>
            <a:ext cx="61920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 title="000002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750" y="2509875"/>
            <a:ext cx="1238576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title="0000029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0750" y="3200400"/>
            <a:ext cx="1238576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 title="input0000029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41775" y="3194900"/>
            <a:ext cx="619200" cy="57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 title="input0000029_mask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83925" y="3144425"/>
            <a:ext cx="61920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 title="0000029_mask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80025" y="3149775"/>
            <a:ext cx="1148550" cy="6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>
            <p:ph idx="12" type="sldNum"/>
          </p:nvPr>
        </p:nvSpPr>
        <p:spPr>
          <a:xfrm>
            <a:off x="7813200" y="4739425"/>
            <a:ext cx="13305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" name="Google Shape;104;p15"/>
          <p:cNvGraphicFramePr/>
          <p:nvPr/>
        </p:nvGraphicFramePr>
        <p:xfrm>
          <a:off x="2452150" y="391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{3C49E0C8-13FB-4D56-ACD2-3B422F86B155}</a:tableStyleId>
              </a:tblPr>
              <a:tblGrid>
                <a:gridCol w="926175"/>
                <a:gridCol w="926175"/>
                <a:gridCol w="926175"/>
                <a:gridCol w="926175"/>
                <a:gridCol w="926175"/>
                <a:gridCol w="926175"/>
                <a:gridCol w="9261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Buildings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Sky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Tree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R</a:t>
                      </a:r>
                      <a:r>
                        <a:rPr lang="it" sz="1000">
                          <a:solidFill>
                            <a:schemeClr val="dk2"/>
                          </a:solidFill>
                        </a:rPr>
                        <a:t>oad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F</a:t>
                      </a:r>
                      <a:r>
                        <a:rPr lang="it" sz="1000">
                          <a:solidFill>
                            <a:schemeClr val="dk2"/>
                          </a:solidFill>
                        </a:rPr>
                        <a:t>ield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W</a:t>
                      </a:r>
                      <a:r>
                        <a:rPr lang="it" sz="1000">
                          <a:solidFill>
                            <a:schemeClr val="dk2"/>
                          </a:solidFill>
                        </a:rPr>
                        <a:t>ater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2"/>
                          </a:solidFill>
                        </a:rPr>
                        <a:t>S</a:t>
                      </a:r>
                      <a:r>
                        <a:rPr lang="it" sz="1000">
                          <a:solidFill>
                            <a:schemeClr val="dk2"/>
                          </a:solidFill>
                        </a:rPr>
                        <a:t>and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05" name="Google Shape;105;p15"/>
          <p:cNvSpPr txBox="1"/>
          <p:nvPr>
            <p:ph type="title"/>
          </p:nvPr>
        </p:nvSpPr>
        <p:spPr>
          <a:xfrm>
            <a:off x="-50" y="0"/>
            <a:ext cx="9144000" cy="6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Challenge: Original images segmentation</a:t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342775" y="1178450"/>
            <a:ext cx="1830600" cy="3117300"/>
          </a:xfrm>
          <a:prstGeom prst="roundRect">
            <a:avLst>
              <a:gd fmla="val 15851" name="adj"/>
            </a:avLst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50">
                <a:solidFill>
                  <a:schemeClr val="dk1"/>
                </a:solidFill>
              </a:rPr>
              <a:t>Pretrained transformer architecture for segmentation of street view images mapped grouping classes of interest into seven selected ones</a:t>
            </a:r>
            <a:endParaRPr sz="1150">
              <a:solidFill>
                <a:schemeClr val="dk1"/>
              </a:solidFill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2452075" y="1178450"/>
            <a:ext cx="6483300" cy="2292600"/>
          </a:xfrm>
          <a:prstGeom prst="roundRect">
            <a:avLst>
              <a:gd fmla="val 5195" name="adj"/>
            </a:avLst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 title="000007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652" y="1280826"/>
            <a:ext cx="5159521" cy="938086"/>
          </a:xfrm>
          <a:prstGeom prst="rect">
            <a:avLst/>
          </a:prstGeom>
          <a:noFill/>
          <a:ln cap="flat" cmpd="sng" w="107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" name="Google Shape;109;p15" title="0000078_mask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5061" y="2430112"/>
            <a:ext cx="5159524" cy="938083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0" name="Google Shape;110;p15" title="input0000078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8838" y="1269713"/>
            <a:ext cx="938075" cy="9380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Google Shape;111;p15" title="input0000078_mask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8850" y="2430125"/>
            <a:ext cx="938050" cy="9380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5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 txBox="1"/>
          <p:nvPr>
            <p:ph idx="12" type="sldNum"/>
          </p:nvPr>
        </p:nvSpPr>
        <p:spPr>
          <a:xfrm>
            <a:off x="7813200" y="4739425"/>
            <a:ext cx="13305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2497525" y="4013363"/>
            <a:ext cx="141900" cy="123300"/>
          </a:xfrm>
          <a:prstGeom prst="ellipse">
            <a:avLst/>
          </a:prstGeom>
          <a:solidFill>
            <a:srgbClr val="FFC0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7194513" y="4013363"/>
            <a:ext cx="141900" cy="123300"/>
          </a:xfrm>
          <a:prstGeom prst="ellipse">
            <a:avLst/>
          </a:prstGeom>
          <a:solidFill>
            <a:srgbClr val="00A36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6280725" y="4013363"/>
            <a:ext cx="141900" cy="123300"/>
          </a:xfrm>
          <a:prstGeom prst="ellipse">
            <a:avLst/>
          </a:prstGeom>
          <a:solidFill>
            <a:srgbClr val="58392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8142175" y="4013375"/>
            <a:ext cx="141900" cy="123300"/>
          </a:xfrm>
          <a:prstGeom prst="ellipse">
            <a:avLst/>
          </a:prstGeom>
          <a:solidFill>
            <a:srgbClr val="FAD5A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3538713" y="4013363"/>
            <a:ext cx="141900" cy="123300"/>
          </a:xfrm>
          <a:prstGeom prst="ellipse">
            <a:avLst/>
          </a:prstGeom>
          <a:solidFill>
            <a:srgbClr val="6495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5366925" y="4013375"/>
            <a:ext cx="141900" cy="123300"/>
          </a:xfrm>
          <a:prstGeom prst="ellipse">
            <a:avLst/>
          </a:prstGeom>
          <a:solidFill>
            <a:srgbClr val="C2C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4453125" y="4013375"/>
            <a:ext cx="141900" cy="123300"/>
          </a:xfrm>
          <a:prstGeom prst="ellipse">
            <a:avLst/>
          </a:prstGeom>
          <a:solidFill>
            <a:srgbClr val="228B2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503875" y="1280825"/>
            <a:ext cx="150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800">
                <a:solidFill>
                  <a:schemeClr val="dk1"/>
                </a:solidFill>
              </a:rPr>
              <a:t>SegFormer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183475" y="699689"/>
            <a:ext cx="4584900" cy="3744300"/>
          </a:xfrm>
          <a:prstGeom prst="roundRect">
            <a:avLst>
              <a:gd fmla="val 3885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/>
              <a:t>Input: 5 channels images</a:t>
            </a:r>
            <a:endParaRPr sz="1700"/>
          </a:p>
        </p:txBody>
      </p:sp>
      <p:sp>
        <p:nvSpPr>
          <p:cNvPr id="131" name="Google Shape;131;p16"/>
          <p:cNvSpPr/>
          <p:nvPr/>
        </p:nvSpPr>
        <p:spPr>
          <a:xfrm>
            <a:off x="589950" y="1492850"/>
            <a:ext cx="4394400" cy="593400"/>
          </a:xfrm>
          <a:prstGeom prst="bentArrow">
            <a:avLst>
              <a:gd fmla="val 23548" name="adj1"/>
              <a:gd fmla="val 26095" name="adj2"/>
              <a:gd fmla="val 28172" name="adj3"/>
              <a:gd fmla="val 43881" name="adj4"/>
            </a:avLst>
          </a:prstGeom>
          <a:solidFill>
            <a:schemeClr val="lt2"/>
          </a:solidFill>
          <a:ln cap="flat" cmpd="sng" w="19050">
            <a:solidFill>
              <a:srgbClr val="228B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2" name="Google Shape;132;p16"/>
          <p:cNvSpPr/>
          <p:nvPr/>
        </p:nvSpPr>
        <p:spPr>
          <a:xfrm>
            <a:off x="1973937" y="2583425"/>
            <a:ext cx="984600" cy="168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19050">
            <a:solidFill>
              <a:srgbClr val="228B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5015150" y="699500"/>
            <a:ext cx="2436000" cy="3744300"/>
          </a:xfrm>
          <a:prstGeom prst="snip1Rect">
            <a:avLst>
              <a:gd fmla="val 11600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/>
              <a:t>SwinGenerator</a:t>
            </a:r>
            <a:endParaRPr sz="1700"/>
          </a:p>
        </p:txBody>
      </p:sp>
      <p:sp>
        <p:nvSpPr>
          <p:cNvPr id="134" name="Google Shape;134;p16"/>
          <p:cNvSpPr/>
          <p:nvPr/>
        </p:nvSpPr>
        <p:spPr>
          <a:xfrm>
            <a:off x="5087704" y="1472821"/>
            <a:ext cx="2284500" cy="289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Labels</a:t>
            </a:r>
            <a:endParaRPr sz="1500"/>
          </a:p>
        </p:txBody>
      </p:sp>
      <p:sp>
        <p:nvSpPr>
          <p:cNvPr id="135" name="Google Shape;135;p16"/>
          <p:cNvSpPr/>
          <p:nvPr/>
        </p:nvSpPr>
        <p:spPr>
          <a:xfrm>
            <a:off x="3153317" y="3664076"/>
            <a:ext cx="1831200" cy="333900"/>
          </a:xfrm>
          <a:prstGeom prst="rightArrow">
            <a:avLst>
              <a:gd fmla="val 52399" name="adj1"/>
              <a:gd fmla="val 49986" name="adj2"/>
            </a:avLst>
          </a:prstGeom>
          <a:solidFill>
            <a:schemeClr val="lt2"/>
          </a:solidFill>
          <a:ln cap="flat" cmpd="sng" w="19050">
            <a:solidFill>
              <a:srgbClr val="228B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3004575" y="2133825"/>
            <a:ext cx="1664400" cy="988200"/>
          </a:xfrm>
          <a:prstGeom prst="roundRect">
            <a:avLst>
              <a:gd fmla="val 10158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/>
              <a:t>Segmentation</a:t>
            </a:r>
            <a:endParaRPr sz="1300"/>
          </a:p>
        </p:txBody>
      </p:sp>
      <p:sp>
        <p:nvSpPr>
          <p:cNvPr id="137" name="Google Shape;137;p16"/>
          <p:cNvSpPr txBox="1"/>
          <p:nvPr>
            <p:ph type="title"/>
          </p:nvPr>
        </p:nvSpPr>
        <p:spPr>
          <a:xfrm>
            <a:off x="-50" y="0"/>
            <a:ext cx="91440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2520">
                <a:solidFill>
                  <a:schemeClr val="accent1"/>
                </a:solidFill>
              </a:rPr>
              <a:t>Workflow synthetic image generation</a:t>
            </a:r>
            <a:endParaRPr b="1" sz="2520">
              <a:solidFill>
                <a:schemeClr val="accent1"/>
              </a:solidFill>
            </a:endParaRPr>
          </a:p>
        </p:txBody>
      </p:sp>
      <p:sp>
        <p:nvSpPr>
          <p:cNvPr id="138" name="Google Shape;138;p16"/>
          <p:cNvSpPr/>
          <p:nvPr/>
        </p:nvSpPr>
        <p:spPr>
          <a:xfrm>
            <a:off x="263495" y="2133815"/>
            <a:ext cx="1664400" cy="100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solidFill>
                  <a:schemeClr val="dk1"/>
                </a:solidFill>
              </a:rPr>
              <a:t>Ground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39" name="Google Shape;139;p16"/>
          <p:cNvSpPr/>
          <p:nvPr/>
        </p:nvSpPr>
        <p:spPr>
          <a:xfrm rot="-5400000">
            <a:off x="1973188" y="2358000"/>
            <a:ext cx="986100" cy="52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</a:rPr>
              <a:t>SegFormer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5151350" y="2015875"/>
            <a:ext cx="2156100" cy="857400"/>
          </a:xfrm>
          <a:prstGeom prst="roundRect">
            <a:avLst>
              <a:gd fmla="val 11686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</a:rPr>
              <a:t>Satellite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263495" y="3320239"/>
            <a:ext cx="2781900" cy="106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</a:rPr>
              <a:t>Ground </a:t>
            </a:r>
            <a:r>
              <a:rPr lang="it" sz="1100">
                <a:solidFill>
                  <a:schemeClr val="dk1"/>
                </a:solidFill>
              </a:rPr>
              <a:t>Depth Map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5151350" y="2934025"/>
            <a:ext cx="2156100" cy="555600"/>
          </a:xfrm>
          <a:prstGeom prst="roundRect">
            <a:avLst>
              <a:gd fmla="val 21733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solidFill>
                  <a:schemeClr val="dk1"/>
                </a:solidFill>
              </a:rPr>
              <a:t>Depth map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7862050" y="2108349"/>
            <a:ext cx="1098300" cy="1266600"/>
          </a:xfrm>
          <a:prstGeom prst="roundRect">
            <a:avLst>
              <a:gd fmla="val 10814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Synthetic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4" name="Google Shape;144;p16"/>
          <p:cNvSpPr txBox="1"/>
          <p:nvPr/>
        </p:nvSpPr>
        <p:spPr>
          <a:xfrm>
            <a:off x="2539849" y="1472809"/>
            <a:ext cx="1628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rgbClr val="FF0000"/>
                </a:solidFill>
              </a:rPr>
              <a:t>R</a:t>
            </a:r>
            <a:r>
              <a:rPr b="1" lang="it" sz="1600">
                <a:solidFill>
                  <a:srgbClr val="00FF00"/>
                </a:solidFill>
              </a:rPr>
              <a:t>G</a:t>
            </a:r>
            <a:r>
              <a:rPr b="1" lang="it" sz="1600">
                <a:solidFill>
                  <a:srgbClr val="0000FF"/>
                </a:solidFill>
              </a:rPr>
              <a:t>B</a:t>
            </a:r>
            <a:endParaRPr b="1" sz="1600">
              <a:solidFill>
                <a:srgbClr val="0000FF"/>
              </a:solidFill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6539475" y="2653350"/>
            <a:ext cx="6192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solidFill>
                  <a:srgbClr val="FF0000"/>
                </a:solidFill>
              </a:rPr>
              <a:t>R</a:t>
            </a:r>
            <a:r>
              <a:rPr b="1" lang="it" sz="1200">
                <a:solidFill>
                  <a:srgbClr val="388B2A"/>
                </a:solidFill>
              </a:rPr>
              <a:t>G</a:t>
            </a:r>
            <a:r>
              <a:rPr b="1" lang="it" sz="1200">
                <a:solidFill>
                  <a:srgbClr val="0000FF"/>
                </a:solidFill>
              </a:rPr>
              <a:t>B</a:t>
            </a:r>
            <a:endParaRPr b="1" sz="1200">
              <a:solidFill>
                <a:srgbClr val="0000FF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5151400" y="3537650"/>
            <a:ext cx="2156100" cy="593400"/>
          </a:xfrm>
          <a:prstGeom prst="roundRect">
            <a:avLst>
              <a:gd fmla="val 20881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solidFill>
                  <a:schemeClr val="dk1"/>
                </a:solidFill>
              </a:rPr>
              <a:t>Segmentation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153" name="Google Shape;153;p16" title="0000029_mas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535" y="2478913"/>
            <a:ext cx="1576578" cy="59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6" title="000002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048" y="3706145"/>
            <a:ext cx="2652866" cy="59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 title="000002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873" y="2489459"/>
            <a:ext cx="1509634" cy="59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 title="blu_s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9381" y="1325588"/>
            <a:ext cx="2972754" cy="5933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" name="Google Shape;157;p16"/>
          <p:cNvGrpSpPr/>
          <p:nvPr/>
        </p:nvGrpSpPr>
        <p:grpSpPr>
          <a:xfrm>
            <a:off x="6568793" y="2086246"/>
            <a:ext cx="540689" cy="555709"/>
            <a:chOff x="6469113" y="2086251"/>
            <a:chExt cx="455125" cy="517275"/>
          </a:xfrm>
        </p:grpSpPr>
        <p:pic>
          <p:nvPicPr>
            <p:cNvPr id="158" name="Google Shape;158;p16" title="blu.png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536770" y="2086251"/>
              <a:ext cx="387468" cy="4573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6" title="verde.png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500953" y="2114400"/>
              <a:ext cx="387468" cy="4573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16" title="rosso.png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469113" y="2146208"/>
              <a:ext cx="387468" cy="4573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1" name="Google Shape;161;p16" title="verde_s.jp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36402" y="1325567"/>
            <a:ext cx="2972767" cy="59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 title="rosso_s.jp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73945" y="1325566"/>
            <a:ext cx="2915639" cy="59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6" title="input0000029_mask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11475" y="3588900"/>
            <a:ext cx="498000" cy="48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 title="input0000029.png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613974" y="2972875"/>
            <a:ext cx="493000" cy="46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6"/>
          <p:cNvSpPr/>
          <p:nvPr/>
        </p:nvSpPr>
        <p:spPr>
          <a:xfrm>
            <a:off x="4696263" y="2507404"/>
            <a:ext cx="291600" cy="33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rgbClr val="228B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6" title="0000029_generated.png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005675" y="2474925"/>
            <a:ext cx="812950" cy="79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6"/>
          <p:cNvSpPr/>
          <p:nvPr/>
        </p:nvSpPr>
        <p:spPr>
          <a:xfrm>
            <a:off x="7510788" y="2574704"/>
            <a:ext cx="291600" cy="33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rgbClr val="228B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-50" y="0"/>
            <a:ext cx="914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SwinGenerator evaluation</a:t>
            </a:r>
            <a:endParaRPr b="1" sz="2820">
              <a:solidFill>
                <a:schemeClr val="accent1"/>
              </a:solidFill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7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7"/>
          <p:cNvSpPr txBox="1"/>
          <p:nvPr>
            <p:ph idx="12" type="sldNum"/>
          </p:nvPr>
        </p:nvSpPr>
        <p:spPr>
          <a:xfrm>
            <a:off x="7813200" y="4735950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79" name="Google Shape;179;p17"/>
          <p:cNvSpPr/>
          <p:nvPr/>
        </p:nvSpPr>
        <p:spPr>
          <a:xfrm>
            <a:off x="3440700" y="663825"/>
            <a:ext cx="5580600" cy="3999300"/>
          </a:xfrm>
          <a:prstGeom prst="roundRect">
            <a:avLst>
              <a:gd fmla="val 434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</a:rPr>
              <a:t>Urban Example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80" name="Google Shape;180;p17" title="0000757_generat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5155" y="2859080"/>
            <a:ext cx="1584734" cy="165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7" title="0000757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935" y="2859080"/>
            <a:ext cx="1584734" cy="165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 title="input000075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8540" y="2859080"/>
            <a:ext cx="1584733" cy="165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 title="input0000474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38540" y="1116762"/>
            <a:ext cx="1584733" cy="165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7" title="0000474_generated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95157" y="1116763"/>
            <a:ext cx="1584734" cy="165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7" title="0000474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81935" y="1116763"/>
            <a:ext cx="1584734" cy="165328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/>
          <p:nvPr/>
        </p:nvSpPr>
        <p:spPr>
          <a:xfrm>
            <a:off x="6240158" y="2081890"/>
            <a:ext cx="282600" cy="442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"/>
          <p:cNvSpPr/>
          <p:nvPr/>
        </p:nvSpPr>
        <p:spPr>
          <a:xfrm>
            <a:off x="8036558" y="2081890"/>
            <a:ext cx="282600" cy="442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7"/>
          <p:cNvSpPr/>
          <p:nvPr/>
        </p:nvSpPr>
        <p:spPr>
          <a:xfrm>
            <a:off x="8193907" y="3316742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"/>
          <p:cNvSpPr/>
          <p:nvPr/>
        </p:nvSpPr>
        <p:spPr>
          <a:xfrm>
            <a:off x="7846195" y="3290968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"/>
          <p:cNvSpPr/>
          <p:nvPr/>
        </p:nvSpPr>
        <p:spPr>
          <a:xfrm>
            <a:off x="8237909" y="3857523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7"/>
          <p:cNvSpPr/>
          <p:nvPr/>
        </p:nvSpPr>
        <p:spPr>
          <a:xfrm>
            <a:off x="7911257" y="3857523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7"/>
          <p:cNvSpPr/>
          <p:nvPr/>
        </p:nvSpPr>
        <p:spPr>
          <a:xfrm>
            <a:off x="7584605" y="3887506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"/>
          <p:cNvSpPr/>
          <p:nvPr/>
        </p:nvSpPr>
        <p:spPr>
          <a:xfrm rot="5400000">
            <a:off x="7312826" y="3015971"/>
            <a:ext cx="285600" cy="17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"/>
          <p:cNvSpPr/>
          <p:nvPr/>
        </p:nvSpPr>
        <p:spPr>
          <a:xfrm rot="5400000">
            <a:off x="8525195" y="3317676"/>
            <a:ext cx="285600" cy="17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6450628" y="3316742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"/>
          <p:cNvSpPr/>
          <p:nvPr/>
        </p:nvSpPr>
        <p:spPr>
          <a:xfrm rot="5400000">
            <a:off x="6758453" y="3280063"/>
            <a:ext cx="300300" cy="18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6136270" y="3290968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"/>
          <p:cNvSpPr/>
          <p:nvPr/>
        </p:nvSpPr>
        <p:spPr>
          <a:xfrm rot="5400000">
            <a:off x="5567041" y="2966492"/>
            <a:ext cx="285600" cy="17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7"/>
          <p:cNvSpPr/>
          <p:nvPr/>
        </p:nvSpPr>
        <p:spPr>
          <a:xfrm>
            <a:off x="5853620" y="3887506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"/>
          <p:cNvSpPr/>
          <p:nvPr/>
        </p:nvSpPr>
        <p:spPr>
          <a:xfrm>
            <a:off x="6167990" y="3887506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7"/>
          <p:cNvSpPr/>
          <p:nvPr/>
        </p:nvSpPr>
        <p:spPr>
          <a:xfrm>
            <a:off x="6482359" y="3887506"/>
            <a:ext cx="282600" cy="17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7"/>
          <p:cNvSpPr/>
          <p:nvPr/>
        </p:nvSpPr>
        <p:spPr>
          <a:xfrm>
            <a:off x="124475" y="663813"/>
            <a:ext cx="3204900" cy="3999300"/>
          </a:xfrm>
          <a:prstGeom prst="roundRect">
            <a:avLst>
              <a:gd fmla="val 6474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</a:rPr>
              <a:t>Rural Example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03" name="Google Shape;203;p17" title="0000362_generated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59823" y="3019332"/>
            <a:ext cx="1452427" cy="149301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4" name="Google Shape;204;p17" title="0000362.jp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41600" y="3019304"/>
            <a:ext cx="1452427" cy="149304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5" name="Google Shape;205;p17" title="input0000362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79295" y="1116750"/>
            <a:ext cx="1698851" cy="174635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"/>
          <p:cNvSpPr/>
          <p:nvPr/>
        </p:nvSpPr>
        <p:spPr>
          <a:xfrm>
            <a:off x="4747463" y="734400"/>
            <a:ext cx="4122900" cy="367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Other examples</a:t>
            </a:r>
            <a:endParaRPr b="1" sz="2820">
              <a:solidFill>
                <a:schemeClr val="accent1"/>
              </a:solidFill>
            </a:endParaRPr>
          </a:p>
        </p:txBody>
      </p:sp>
      <p:grpSp>
        <p:nvGrpSpPr>
          <p:cNvPr id="212" name="Google Shape;212;p18"/>
          <p:cNvGrpSpPr/>
          <p:nvPr/>
        </p:nvGrpSpPr>
        <p:grpSpPr>
          <a:xfrm>
            <a:off x="4917758" y="1205644"/>
            <a:ext cx="3782330" cy="2900826"/>
            <a:chOff x="4855538" y="1032380"/>
            <a:chExt cx="3660437" cy="2807342"/>
          </a:xfrm>
        </p:grpSpPr>
        <p:pic>
          <p:nvPicPr>
            <p:cNvPr id="213" name="Google Shape;213;p18" title="input0000849.png"/>
            <p:cNvPicPr preferRelativeResize="0"/>
            <p:nvPr/>
          </p:nvPicPr>
          <p:blipFill rotWithShape="1">
            <a:blip r:embed="rId3">
              <a:alphaModFix/>
            </a:blip>
            <a:srcRect b="0" l="0" r="1613" t="1613"/>
            <a:stretch/>
          </p:blipFill>
          <p:spPr>
            <a:xfrm>
              <a:off x="4855550" y="1032388"/>
              <a:ext cx="1778525" cy="18906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8" title="0000849_generated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37450" y="1032380"/>
              <a:ext cx="1778525" cy="18906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8" title="0000849.jp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55538" y="3132225"/>
              <a:ext cx="3660426" cy="70749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p18"/>
          <p:cNvSpPr/>
          <p:nvPr/>
        </p:nvSpPr>
        <p:spPr>
          <a:xfrm>
            <a:off x="263125" y="734400"/>
            <a:ext cx="4122900" cy="367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8" title="0006786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400" y="3340275"/>
            <a:ext cx="3782351" cy="76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8" title="input0006786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3400" y="1201975"/>
            <a:ext cx="1826300" cy="194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8" title="0006786_generated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53975" y="1201975"/>
            <a:ext cx="1861775" cy="19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6" name="Google Shape;226;p18"/>
          <p:cNvSpPr txBox="1"/>
          <p:nvPr/>
        </p:nvSpPr>
        <p:spPr>
          <a:xfrm>
            <a:off x="263125" y="719975"/>
            <a:ext cx="4122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</a:rPr>
              <a:t>Urban example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7" name="Google Shape;227;p18"/>
          <p:cNvSpPr txBox="1"/>
          <p:nvPr/>
        </p:nvSpPr>
        <p:spPr>
          <a:xfrm>
            <a:off x="4747475" y="734400"/>
            <a:ext cx="4122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</a:rPr>
              <a:t>Rural example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"/>
          <p:cNvSpPr/>
          <p:nvPr/>
        </p:nvSpPr>
        <p:spPr>
          <a:xfrm>
            <a:off x="678850" y="609563"/>
            <a:ext cx="7786200" cy="400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34" name="Google Shape;234;p19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40" name="Google Shape;240;p19" title="psn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825" y="1124175"/>
            <a:ext cx="6594249" cy="3263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1" name="Google Shape;241;p19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Peak Signal-to-Noise Ratio</a:t>
            </a:r>
            <a:endParaRPr b="1" sz="2820">
              <a:solidFill>
                <a:schemeClr val="accent1"/>
              </a:solidFill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686250" y="609575"/>
            <a:ext cx="77862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1"/>
                </a:solidFill>
              </a:rPr>
              <a:t>Evaluation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/>
        </p:nvSpPr>
        <p:spPr>
          <a:xfrm>
            <a:off x="4646400" y="1518875"/>
            <a:ext cx="4155600" cy="2779200"/>
          </a:xfrm>
          <a:prstGeom prst="rect">
            <a:avLst/>
          </a:prstGeom>
          <a:solidFill>
            <a:srgbClr val="307AF3">
              <a:alpha val="4214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Sharpening + saturation boost to reduce smoothness and enhance clarity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20"/>
          <p:cNvSpPr txBox="1"/>
          <p:nvPr/>
        </p:nvSpPr>
        <p:spPr>
          <a:xfrm>
            <a:off x="0" y="1518925"/>
            <a:ext cx="4646400" cy="2779200"/>
          </a:xfrm>
          <a:prstGeom prst="rect">
            <a:avLst/>
          </a:prstGeom>
          <a:solidFill>
            <a:srgbClr val="307AF3">
              <a:alpha val="4214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5 epochs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9" name="Google Shape;249;p20"/>
          <p:cNvSpPr txBox="1"/>
          <p:nvPr>
            <p:ph type="title"/>
          </p:nvPr>
        </p:nvSpPr>
        <p:spPr>
          <a:xfrm>
            <a:off x="0" y="0"/>
            <a:ext cx="91440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500">
                <a:solidFill>
                  <a:schemeClr val="accent1"/>
                </a:solidFill>
              </a:rPr>
              <a:t>SegUNet: Synthetic images segmentation</a:t>
            </a:r>
            <a:endParaRPr sz="2500"/>
          </a:p>
        </p:txBody>
      </p:sp>
      <p:grpSp>
        <p:nvGrpSpPr>
          <p:cNvPr id="250" name="Google Shape;250;p20"/>
          <p:cNvGrpSpPr/>
          <p:nvPr/>
        </p:nvGrpSpPr>
        <p:grpSpPr>
          <a:xfrm>
            <a:off x="914485" y="2301447"/>
            <a:ext cx="2743043" cy="1962619"/>
            <a:chOff x="1560788" y="2702575"/>
            <a:chExt cx="2084063" cy="1491125"/>
          </a:xfrm>
        </p:grpSpPr>
        <p:pic>
          <p:nvPicPr>
            <p:cNvPr id="251" name="Google Shape;251;p20" title="input0000222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85700" y="3066250"/>
              <a:ext cx="812900" cy="81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2" name="Google Shape;252;p20" title="input0000222_mask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764025" y="3067900"/>
              <a:ext cx="809600" cy="809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3" name="Google Shape;253;p20"/>
            <p:cNvSpPr txBox="1"/>
            <p:nvPr/>
          </p:nvSpPr>
          <p:spPr>
            <a:xfrm>
              <a:off x="1576425" y="2702575"/>
              <a:ext cx="8130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50" lIns="120350" spcFirstLastPara="1" rIns="120350" wrap="square" tIns="120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Original Satellite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54" name="Google Shape;254;p20"/>
            <p:cNvSpPr txBox="1"/>
            <p:nvPr/>
          </p:nvSpPr>
          <p:spPr>
            <a:xfrm>
              <a:off x="2661750" y="2702575"/>
              <a:ext cx="983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50" lIns="120350" spcFirstLastPara="1" rIns="120350" wrap="square" tIns="120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SegFormer</a:t>
              </a:r>
              <a:endParaRPr sz="1316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Segmented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55" name="Google Shape;255;p20"/>
            <p:cNvSpPr txBox="1"/>
            <p:nvPr/>
          </p:nvSpPr>
          <p:spPr>
            <a:xfrm>
              <a:off x="1560788" y="3877500"/>
              <a:ext cx="8130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50" lIns="120350" spcFirstLastPara="1" rIns="120350" wrap="square" tIns="120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Input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56" name="Google Shape;256;p20"/>
            <p:cNvSpPr txBox="1"/>
            <p:nvPr/>
          </p:nvSpPr>
          <p:spPr>
            <a:xfrm>
              <a:off x="2646113" y="3877500"/>
              <a:ext cx="983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50" lIns="120350" spcFirstLastPara="1" rIns="120350" wrap="square" tIns="120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Target</a:t>
              </a:r>
              <a:endParaRPr sz="1316">
                <a:solidFill>
                  <a:schemeClr val="dk1"/>
                </a:solidFill>
              </a:endParaRPr>
            </a:p>
          </p:txBody>
        </p:sp>
      </p:grpSp>
      <p:grpSp>
        <p:nvGrpSpPr>
          <p:cNvPr id="257" name="Google Shape;257;p20"/>
          <p:cNvGrpSpPr/>
          <p:nvPr/>
        </p:nvGrpSpPr>
        <p:grpSpPr>
          <a:xfrm>
            <a:off x="5326379" y="2301450"/>
            <a:ext cx="2795642" cy="1962619"/>
            <a:chOff x="5717800" y="2651550"/>
            <a:chExt cx="2124025" cy="1491125"/>
          </a:xfrm>
        </p:grpSpPr>
        <p:pic>
          <p:nvPicPr>
            <p:cNvPr id="258" name="Google Shape;258;p20" title="0000222_generated_segmented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48425" y="3016881"/>
              <a:ext cx="809600" cy="809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Google Shape;259;p20" title="0000222_generated.pn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73400" y="3016875"/>
              <a:ext cx="809600" cy="809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20"/>
            <p:cNvSpPr txBox="1"/>
            <p:nvPr/>
          </p:nvSpPr>
          <p:spPr>
            <a:xfrm>
              <a:off x="5773400" y="2651550"/>
              <a:ext cx="8130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25" lIns="120325" spcFirstLastPara="1" rIns="120325" wrap="square" tIns="1203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Synthetic Satellite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61" name="Google Shape;261;p20"/>
            <p:cNvSpPr txBox="1"/>
            <p:nvPr/>
          </p:nvSpPr>
          <p:spPr>
            <a:xfrm>
              <a:off x="6858725" y="2651550"/>
              <a:ext cx="983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25" lIns="120325" spcFirstLastPara="1" rIns="120325" wrap="square" tIns="1203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SegUNet Segmented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62" name="Google Shape;262;p20"/>
            <p:cNvSpPr txBox="1"/>
            <p:nvPr/>
          </p:nvSpPr>
          <p:spPr>
            <a:xfrm>
              <a:off x="5717800" y="3826475"/>
              <a:ext cx="8130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25" lIns="120325" spcFirstLastPara="1" rIns="120325" wrap="square" tIns="1203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Input</a:t>
              </a:r>
              <a:endParaRPr sz="1316">
                <a:solidFill>
                  <a:schemeClr val="dk1"/>
                </a:solidFill>
              </a:endParaRPr>
            </a:p>
          </p:txBody>
        </p:sp>
        <p:sp>
          <p:nvSpPr>
            <p:cNvPr id="263" name="Google Shape;263;p20"/>
            <p:cNvSpPr txBox="1"/>
            <p:nvPr/>
          </p:nvSpPr>
          <p:spPr>
            <a:xfrm>
              <a:off x="6858725" y="3826475"/>
              <a:ext cx="983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325" lIns="120325" spcFirstLastPara="1" rIns="120325" wrap="square" tIns="1203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16">
                  <a:solidFill>
                    <a:schemeClr val="dk1"/>
                  </a:solidFill>
                </a:rPr>
                <a:t>Result</a:t>
              </a:r>
              <a:endParaRPr sz="1316">
                <a:solidFill>
                  <a:schemeClr val="dk1"/>
                </a:solidFill>
              </a:endParaRPr>
            </a:p>
          </p:txBody>
        </p:sp>
      </p:grpSp>
      <p:sp>
        <p:nvSpPr>
          <p:cNvPr id="264" name="Google Shape;264;p20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0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0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0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0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0"/>
          <p:cNvSpPr txBox="1"/>
          <p:nvPr>
            <p:ph idx="12" type="sldNum"/>
          </p:nvPr>
        </p:nvSpPr>
        <p:spPr>
          <a:xfrm>
            <a:off x="7813200" y="4739425"/>
            <a:ext cx="13308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-50" y="849925"/>
            <a:ext cx="5034900" cy="669000"/>
          </a:xfrm>
          <a:prstGeom prst="homePlate">
            <a:avLst>
              <a:gd fmla="val 50000" name="adj"/>
            </a:avLst>
          </a:prstGeom>
          <a:solidFill>
            <a:srgbClr val="0D5CD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lt1"/>
                </a:solidFill>
              </a:rPr>
              <a:t>Fine-tuning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4333750" y="849700"/>
            <a:ext cx="4810200" cy="669000"/>
          </a:xfrm>
          <a:prstGeom prst="chevron">
            <a:avLst>
              <a:gd fmla="val 50000" name="adj"/>
            </a:avLst>
          </a:prstGeom>
          <a:solidFill>
            <a:srgbClr val="307A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lt1"/>
                </a:solidFill>
              </a:rPr>
              <a:t>Synthetic images segmentation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/>
          <p:nvPr/>
        </p:nvSpPr>
        <p:spPr>
          <a:xfrm>
            <a:off x="159300" y="1201475"/>
            <a:ext cx="1368300" cy="278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Generation Task</a:t>
            </a:r>
            <a:endParaRPr sz="1200"/>
          </a:p>
        </p:txBody>
      </p:sp>
      <p:sp>
        <p:nvSpPr>
          <p:cNvPr id="277" name="Google Shape;277;p21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820">
                <a:solidFill>
                  <a:schemeClr val="accent1"/>
                </a:solidFill>
              </a:rPr>
              <a:t>Localization task ground-aerial</a:t>
            </a:r>
            <a:endParaRPr b="1" sz="2820">
              <a:solidFill>
                <a:schemeClr val="accent1"/>
              </a:solidFill>
            </a:endParaRPr>
          </a:p>
        </p:txBody>
      </p:sp>
      <p:sp>
        <p:nvSpPr>
          <p:cNvPr id="278" name="Google Shape;278;p21"/>
          <p:cNvSpPr/>
          <p:nvPr/>
        </p:nvSpPr>
        <p:spPr>
          <a:xfrm>
            <a:off x="2013949" y="750675"/>
            <a:ext cx="2359800" cy="8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71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00" lIns="82200" spcFirstLastPara="1" rIns="82200" wrap="square" tIns="82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chemeClr val="dk1"/>
                </a:solidFill>
              </a:rPr>
              <a:t>Ground</a:t>
            </a:r>
            <a:endParaRPr sz="1078">
              <a:solidFill>
                <a:schemeClr val="dk1"/>
              </a:solidFill>
            </a:endParaRPr>
          </a:p>
        </p:txBody>
      </p:sp>
      <p:sp>
        <p:nvSpPr>
          <p:cNvPr id="279" name="Google Shape;279;p21"/>
          <p:cNvSpPr/>
          <p:nvPr/>
        </p:nvSpPr>
        <p:spPr>
          <a:xfrm>
            <a:off x="2013725" y="1718142"/>
            <a:ext cx="2359800" cy="8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71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00" lIns="82200" spcFirstLastPara="1" rIns="82200" wrap="square" tIns="82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/>
              <a:t>Synthetic</a:t>
            </a:r>
            <a:endParaRPr sz="1078"/>
          </a:p>
        </p:txBody>
      </p:sp>
      <p:sp>
        <p:nvSpPr>
          <p:cNvPr id="280" name="Google Shape;280;p21"/>
          <p:cNvSpPr/>
          <p:nvPr/>
        </p:nvSpPr>
        <p:spPr>
          <a:xfrm>
            <a:off x="2013850" y="2685609"/>
            <a:ext cx="2359800" cy="8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71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00" lIns="82200" spcFirstLastPara="1" rIns="82200" wrap="square" tIns="82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/>
              <a:t>Segmentation</a:t>
            </a:r>
            <a:endParaRPr sz="1078"/>
          </a:p>
        </p:txBody>
      </p:sp>
      <p:sp>
        <p:nvSpPr>
          <p:cNvPr id="281" name="Google Shape;281;p21"/>
          <p:cNvSpPr/>
          <p:nvPr/>
        </p:nvSpPr>
        <p:spPr>
          <a:xfrm>
            <a:off x="2013949" y="3653077"/>
            <a:ext cx="2359800" cy="8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71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00" lIns="82200" spcFirstLastPara="1" rIns="82200" wrap="square" tIns="82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/>
              <a:t>Aerial positive</a:t>
            </a:r>
            <a:endParaRPr sz="107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7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/>
              <a:t>Aerial negative</a:t>
            </a:r>
            <a:endParaRPr sz="1078"/>
          </a:p>
        </p:txBody>
      </p:sp>
      <p:sp>
        <p:nvSpPr>
          <p:cNvPr id="282" name="Google Shape;282;p21"/>
          <p:cNvSpPr/>
          <p:nvPr/>
        </p:nvSpPr>
        <p:spPr>
          <a:xfrm>
            <a:off x="5054250" y="707975"/>
            <a:ext cx="3331500" cy="3851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GeolocalizationNet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JointFeatureNet: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Features Extraction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Features concatenation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FeatureFusionNet: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Embedding task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it" sz="1200">
                <a:solidFill>
                  <a:schemeClr val="dk1"/>
                </a:solidFill>
              </a:rPr>
              <a:t>Weighed Triplet Loss: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Triplet_term= (Ef-Ep)-(Ef-En)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Aux_term=(Es-Ep)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it" sz="1200">
                <a:solidFill>
                  <a:schemeClr val="dk1"/>
                </a:solidFill>
              </a:rPr>
              <a:t>loss= Triplet_term+Aux_term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/>
          <p:nvPr/>
        </p:nvSpPr>
        <p:spPr>
          <a:xfrm>
            <a:off x="4444913" y="1074537"/>
            <a:ext cx="5583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/>
          <p:nvPr/>
        </p:nvSpPr>
        <p:spPr>
          <a:xfrm>
            <a:off x="4435538" y="2042145"/>
            <a:ext cx="5583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"/>
          <p:cNvSpPr/>
          <p:nvPr/>
        </p:nvSpPr>
        <p:spPr>
          <a:xfrm>
            <a:off x="4430488" y="3009787"/>
            <a:ext cx="5583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1"/>
          <p:cNvSpPr/>
          <p:nvPr/>
        </p:nvSpPr>
        <p:spPr>
          <a:xfrm>
            <a:off x="4430500" y="3977404"/>
            <a:ext cx="5583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1"/>
          <p:cNvSpPr/>
          <p:nvPr/>
        </p:nvSpPr>
        <p:spPr>
          <a:xfrm>
            <a:off x="8425650" y="2499075"/>
            <a:ext cx="657300" cy="30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21" title="0000474_generated_segment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048" y="2726294"/>
            <a:ext cx="807319" cy="744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1" title="input000047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0046" y="3693772"/>
            <a:ext cx="807320" cy="744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1" title="0000474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5780" y="981756"/>
            <a:ext cx="1589314" cy="3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1" title="0000474_generate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0047" y="1758836"/>
            <a:ext cx="807319" cy="74424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1"/>
          <p:cNvSpPr/>
          <p:nvPr/>
        </p:nvSpPr>
        <p:spPr>
          <a:xfrm>
            <a:off x="245092" y="1752267"/>
            <a:ext cx="1184700" cy="66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solidFill>
                  <a:schemeClr val="dk1"/>
                </a:solidFill>
              </a:rPr>
              <a:t>SwinGenerator</a:t>
            </a:r>
            <a:endParaRPr sz="800"/>
          </a:p>
        </p:txBody>
      </p:sp>
      <p:sp>
        <p:nvSpPr>
          <p:cNvPr id="293" name="Google Shape;293;p21"/>
          <p:cNvSpPr/>
          <p:nvPr/>
        </p:nvSpPr>
        <p:spPr>
          <a:xfrm>
            <a:off x="1497498" y="2002719"/>
            <a:ext cx="4542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255431" y="2828648"/>
            <a:ext cx="1184700" cy="66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</a:rPr>
              <a:t>SegUNet</a:t>
            </a:r>
            <a:endParaRPr sz="800"/>
          </a:p>
        </p:txBody>
      </p:sp>
      <p:sp>
        <p:nvSpPr>
          <p:cNvPr id="295" name="Google Shape;295;p21"/>
          <p:cNvSpPr/>
          <p:nvPr/>
        </p:nvSpPr>
        <p:spPr>
          <a:xfrm>
            <a:off x="1502795" y="3059664"/>
            <a:ext cx="454200" cy="17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1"/>
          <p:cNvSpPr/>
          <p:nvPr/>
        </p:nvSpPr>
        <p:spPr>
          <a:xfrm>
            <a:off x="-50" y="4741775"/>
            <a:ext cx="9144000" cy="40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1"/>
          <p:cNvSpPr/>
          <p:nvPr/>
        </p:nvSpPr>
        <p:spPr>
          <a:xfrm flipH="1" rot="-1175">
            <a:off x="6257925" y="4741924"/>
            <a:ext cx="8775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1"/>
          <p:cNvSpPr/>
          <p:nvPr/>
        </p:nvSpPr>
        <p:spPr>
          <a:xfrm flipH="1" rot="-1666">
            <a:off x="6838325" y="4741925"/>
            <a:ext cx="6192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1"/>
          <p:cNvSpPr/>
          <p:nvPr/>
        </p:nvSpPr>
        <p:spPr>
          <a:xfrm flipH="1" rot="-2071">
            <a:off x="7168275" y="4741925"/>
            <a:ext cx="4980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1"/>
          <p:cNvSpPr/>
          <p:nvPr/>
        </p:nvSpPr>
        <p:spPr>
          <a:xfrm flipH="1" rot="-2454">
            <a:off x="7392900" y="4741925"/>
            <a:ext cx="420300" cy="401400"/>
          </a:xfrm>
          <a:prstGeom prst="parallelogram">
            <a:avLst>
              <a:gd fmla="val 9151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1"/>
          <p:cNvSpPr txBox="1"/>
          <p:nvPr>
            <p:ph idx="12" type="sldNum"/>
          </p:nvPr>
        </p:nvSpPr>
        <p:spPr>
          <a:xfrm>
            <a:off x="7813200" y="4739425"/>
            <a:ext cx="13305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200">
                <a:solidFill>
                  <a:schemeClr val="lt1"/>
                </a:solidFill>
              </a:rPr>
              <a:t>‹#›</a:t>
            </a:fld>
            <a:r>
              <a:rPr lang="it" sz="1200">
                <a:solidFill>
                  <a:schemeClr val="lt1"/>
                </a:solidFill>
              </a:rPr>
              <a:t>/13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302" name="Google Shape;302;p21"/>
          <p:cNvSpPr/>
          <p:nvPr/>
        </p:nvSpPr>
        <p:spPr>
          <a:xfrm>
            <a:off x="5223663" y="1423325"/>
            <a:ext cx="2946600" cy="1131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Output</a:t>
            </a:r>
            <a:r>
              <a:rPr lang="it"/>
              <a:t>:joint_feature</a:t>
            </a:r>
            <a:endParaRPr/>
          </a:p>
        </p:txBody>
      </p:sp>
      <p:sp>
        <p:nvSpPr>
          <p:cNvPr id="303" name="Google Shape;303;p21"/>
          <p:cNvSpPr/>
          <p:nvPr/>
        </p:nvSpPr>
        <p:spPr>
          <a:xfrm>
            <a:off x="5230863" y="2625350"/>
            <a:ext cx="2946600" cy="825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Output</a:t>
            </a:r>
            <a:r>
              <a:rPr lang="it"/>
              <a:t>:Embedding</a:t>
            </a:r>
            <a:endParaRPr/>
          </a:p>
        </p:txBody>
      </p:sp>
      <p:sp>
        <p:nvSpPr>
          <p:cNvPr id="304" name="Google Shape;304;p21"/>
          <p:cNvSpPr/>
          <p:nvPr/>
        </p:nvSpPr>
        <p:spPr>
          <a:xfrm>
            <a:off x="5223675" y="3521675"/>
            <a:ext cx="2946600" cy="956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1"/>
          <p:cNvSpPr/>
          <p:nvPr/>
        </p:nvSpPr>
        <p:spPr>
          <a:xfrm>
            <a:off x="5832375" y="2205050"/>
            <a:ext cx="1743600" cy="2160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1"/>
          <p:cNvSpPr/>
          <p:nvPr/>
        </p:nvSpPr>
        <p:spPr>
          <a:xfrm>
            <a:off x="5804350" y="3112275"/>
            <a:ext cx="1743600" cy="224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1"/>
          <p:cNvSpPr/>
          <p:nvPr/>
        </p:nvSpPr>
        <p:spPr>
          <a:xfrm rot="5400000">
            <a:off x="6596169" y="2522397"/>
            <a:ext cx="216000" cy="98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1"/>
          <p:cNvSpPr/>
          <p:nvPr/>
        </p:nvSpPr>
        <p:spPr>
          <a:xfrm rot="5400000">
            <a:off x="6596169" y="3434297"/>
            <a:ext cx="216000" cy="98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